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4" r:id="rId1"/>
  </p:sldMasterIdLst>
  <p:notesMasterIdLst>
    <p:notesMasterId r:id="rId30"/>
  </p:notesMasterIdLst>
  <p:sldIdLst>
    <p:sldId id="256" r:id="rId2"/>
    <p:sldId id="263" r:id="rId3"/>
    <p:sldId id="260" r:id="rId4"/>
    <p:sldId id="264" r:id="rId5"/>
    <p:sldId id="265" r:id="rId6"/>
    <p:sldId id="259" r:id="rId7"/>
    <p:sldId id="288" r:id="rId8"/>
    <p:sldId id="317" r:id="rId9"/>
    <p:sldId id="289" r:id="rId10"/>
    <p:sldId id="280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9" r:id="rId22"/>
    <p:sldId id="322" r:id="rId23"/>
    <p:sldId id="325" r:id="rId24"/>
    <p:sldId id="327" r:id="rId25"/>
    <p:sldId id="329" r:id="rId26"/>
    <p:sldId id="330" r:id="rId27"/>
    <p:sldId id="332" r:id="rId28"/>
    <p:sldId id="29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廷哲 陳" initials="廷陳" lastIdx="1" clrIdx="0">
    <p:extLst>
      <p:ext uri="{19B8F6BF-5375-455C-9EA6-DF929625EA0E}">
        <p15:presenceInfo xmlns:p15="http://schemas.microsoft.com/office/powerpoint/2012/main" userId="1ab6499f1eb0d9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DB2"/>
    <a:srgbClr val="F1B8AB"/>
    <a:srgbClr val="212D32"/>
    <a:srgbClr val="F0D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4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FAA86-E96E-467A-BF6D-AA52F2098A70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4978F-3AEB-4144-B080-1A54F6838E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923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FDEE9-115E-4C1D-94E4-B10EDF2BE05A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7080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5BAFC-20FF-44C0-B7D0-47322E84C8C3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06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0C5C-2965-44C8-A623-5F99BC12CD6A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933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9B2C-3A76-46DE-BA09-96D38C37A7D0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4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B2D6-250E-4A02-9A5A-42B5924BF320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9082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F543C-3451-4AD0-9758-1CFBA2F0067F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105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70AC-B44A-4233-AFCC-72E177832991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884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DBD98-23CB-45FF-BFA2-24080387FDB8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48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4930-8896-4955-9BB0-6D6B3CA9FAAF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915560" y="6186487"/>
            <a:ext cx="2014108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10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C1AE8-BE50-4E8C-9993-2E67EC677DD5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527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237FF-99C7-4051-A478-65140D70057E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22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49A8-0AED-4BB0-8E30-DCAC085E2A44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69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ACAB8-ADF9-4334-B428-FB9A688C2A9B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8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EC03-C9E8-4DE9-A62D-295DAC414459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4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7F502-8C24-48A1-859F-E471E05426FB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09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97517-1F97-4A58-B635-5800A64740FD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499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129" y="30638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207" y="176826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2B4AD-DABF-4C8E-B43F-C1D1464A04FB}" type="datetime1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34194" y="6160042"/>
            <a:ext cx="796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fld id="{8B81A4B5-717B-4F72-BEE6-A28F969F8A7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007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Tx/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361E2-8007-C254-DA45-04C6F5093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782698"/>
            <a:ext cx="7957267" cy="1646302"/>
          </a:xfrm>
        </p:spPr>
        <p:txBody>
          <a:bodyPr/>
          <a:lstStyle/>
          <a:p>
            <a:pPr algn="ctr"/>
            <a:r>
              <a:rPr lang="zh-TW" altLang="en-US" sz="6000" b="1" dirty="0">
                <a:solidFill>
                  <a:schemeClr val="tx1"/>
                </a:solidFill>
                <a:latin typeface="+mj-ea"/>
              </a:rPr>
              <a:t>機械手臂製作生菜沙拉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90557DF-4D7F-8FC5-BB16-D73AB71F8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9065683" cy="2375367"/>
          </a:xfrm>
        </p:spPr>
        <p:txBody>
          <a:bodyPr>
            <a:noAutofit/>
          </a:bodyPr>
          <a:lstStyle/>
          <a:p>
            <a:pPr algn="l"/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/>
                <a:ea typeface="微軟正黑體"/>
              </a:rPr>
              <a:t>主講人：陳廷哲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/>
                <a:ea typeface="Microsoft JhengHei"/>
              </a:rPr>
              <a:t>　　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/>
                <a:ea typeface="微軟正黑體"/>
              </a:rPr>
              <a:t>指導教授：劉志俊</a:t>
            </a:r>
            <a:endParaRPr lang="en-US" altLang="zh-TW" sz="2800" dirty="0">
              <a:solidFill>
                <a:schemeClr val="tx1">
                  <a:lumMod val="85000"/>
                  <a:lumOff val="1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/>
                <a:ea typeface="微軟正黑體"/>
              </a:rPr>
              <a:t>　組員：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/>
                <a:ea typeface="Microsoft JhengHei"/>
              </a:rPr>
              <a:t>李耕豪　　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/>
                <a:ea typeface="微軟正黑體"/>
              </a:rPr>
              <a:t>學校：靜宜大學資訊工程學系</a:t>
            </a:r>
            <a:endParaRPr lang="en-US" altLang="zh-TW" sz="2800" dirty="0">
              <a:solidFill>
                <a:schemeClr val="tx1">
                  <a:lumMod val="85000"/>
                  <a:lumOff val="1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/>
                <a:ea typeface="微軟正黑體"/>
              </a:rPr>
              <a:t>　　　　高明智</a:t>
            </a:r>
            <a:endParaRPr lang="en-US" altLang="zh-TW" sz="2800" dirty="0">
              <a:solidFill>
                <a:schemeClr val="tx1">
                  <a:lumMod val="85000"/>
                  <a:lumOff val="15000"/>
                </a:schemeClr>
              </a:solidFill>
              <a:latin typeface="微軟正黑體"/>
              <a:ea typeface="微軟正黑體"/>
            </a:endParaRPr>
          </a:p>
          <a:p>
            <a:pPr algn="l"/>
            <a:r>
              <a:rPr lang="zh-TW" altLang="zh-TW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/>
                <a:ea typeface="Microsoft JhengHei"/>
              </a:rPr>
              <a:t>　　　</a:t>
            </a:r>
            <a:r>
              <a:rPr lang="zh-TW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/>
                <a:ea typeface="Microsoft JhengHei"/>
              </a:rPr>
              <a:t>　</a:t>
            </a:r>
            <a:r>
              <a:rPr lang="zh-TW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"/>
                <a:ea typeface="Microsoft JhengHei"/>
              </a:rPr>
              <a:t>林冠佑</a:t>
            </a:r>
            <a:endParaRPr lang="en-US" altLang="zh-TW" sz="2800" dirty="0">
              <a:solidFill>
                <a:schemeClr val="tx1">
                  <a:lumMod val="85000"/>
                  <a:lumOff val="15000"/>
                </a:schemeClr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387601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F4535-FEF0-2742-1066-A8DA1CC9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092B40-8C5F-DE67-3957-055019C72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zh-TW" dirty="0">
                <a:latin typeface="Microsoft JhengHei"/>
                <a:ea typeface="Microsoft JhengHei"/>
              </a:rPr>
              <a:t>生菜</a:t>
            </a:r>
            <a:r>
              <a:rPr lang="zh-TW" altLang="en-US" dirty="0">
                <a:latin typeface="Microsoft JhengHei"/>
                <a:ea typeface="Microsoft JhengHei"/>
              </a:rPr>
              <a:t>（葉菜類）</a:t>
            </a:r>
            <a:r>
              <a:rPr lang="en-US" altLang="zh-TW" dirty="0">
                <a:latin typeface="Microsoft JhengHei"/>
                <a:ea typeface="Microsoft JhengHei"/>
              </a:rPr>
              <a:t>-</a:t>
            </a:r>
            <a:r>
              <a:rPr lang="zh-TW" altLang="en-US" dirty="0">
                <a:latin typeface="Microsoft JhengHei"/>
                <a:ea typeface="Microsoft JhengHei"/>
              </a:rPr>
              <a:t>上網蒐集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33DEF1C-ACF2-82DC-C129-A4E91065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CAF3690-7D96-21C5-035B-454E6273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3EB154-01AF-BB36-BA1B-586883930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3" y="1708485"/>
            <a:ext cx="603446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9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9BDEE-2619-A0CF-D0D2-CC93EB4B4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9CF4F6-DB51-BCDD-0EBB-AFD9B424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zh-TW" dirty="0">
                <a:latin typeface="Microsoft JhengHei"/>
                <a:ea typeface="Microsoft JhengHei"/>
              </a:rPr>
              <a:t>生菜</a:t>
            </a:r>
            <a:r>
              <a:rPr lang="zh-TW" altLang="en-US" dirty="0">
                <a:latin typeface="Microsoft JhengHei"/>
                <a:ea typeface="Microsoft JhengHei"/>
              </a:rPr>
              <a:t>（葉菜類）</a:t>
            </a:r>
            <a:r>
              <a:rPr lang="en-US" altLang="zh-TW" dirty="0">
                <a:latin typeface="Microsoft JhengHei"/>
                <a:ea typeface="Microsoft JhengHei"/>
              </a:rPr>
              <a:t>-</a:t>
            </a:r>
            <a:r>
              <a:rPr lang="zh-TW" altLang="en-US" dirty="0">
                <a:latin typeface="Microsoft JhengHei"/>
                <a:ea typeface="Microsoft JhengHei"/>
              </a:rPr>
              <a:t>實體擺拍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5847AB-2F2E-A95F-6EBE-26A4E53E7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459AF69-3E92-5B34-DECB-1B15EF5B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90A0E72-3B3B-9E01-8FD4-6BBA8B98A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32" y="1708485"/>
            <a:ext cx="682312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45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86C63-36AB-7BED-9065-482EE58DB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1304B-A5EB-8E5B-9DC9-CAF02A285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zh-TW" dirty="0">
                <a:latin typeface="Microsoft JhengHei"/>
                <a:ea typeface="Microsoft JhengHei"/>
              </a:rPr>
              <a:t>生菜</a:t>
            </a:r>
            <a:r>
              <a:rPr lang="zh-TW" altLang="en-US" dirty="0">
                <a:latin typeface="Microsoft JhengHei"/>
                <a:ea typeface="Microsoft JhengHei"/>
              </a:rPr>
              <a:t>（葉菜類）</a:t>
            </a:r>
            <a:r>
              <a:rPr lang="en-US" altLang="zh-TW" dirty="0">
                <a:latin typeface="Microsoft JhengHei"/>
                <a:ea typeface="Microsoft JhengHei"/>
              </a:rPr>
              <a:t>-AI</a:t>
            </a:r>
            <a:r>
              <a:rPr lang="zh-TW" altLang="en-US" dirty="0">
                <a:latin typeface="Microsoft JhengHei"/>
                <a:ea typeface="Microsoft JhengHei"/>
              </a:rPr>
              <a:t>生圖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E5DE4DF-6D1E-A701-CA98-4F5DF5B7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1ADEE7-0DC5-B642-E89C-8DAFC03F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4DEBC65-6063-EF81-2842-737DA7AE1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556" y="1708485"/>
            <a:ext cx="540887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4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811910-F521-D0C1-F772-BE1CEE4C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/>
                <a:ea typeface="Microsoft JhengHei"/>
              </a:rPr>
              <a:t>番茄</a:t>
            </a:r>
            <a:r>
              <a:rPr lang="zh-TW" altLang="zh-TW" dirty="0">
                <a:latin typeface="Microsoft JhengHei"/>
                <a:ea typeface="Microsoft JhengHei"/>
              </a:rPr>
              <a:t>資料集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6BCF58-AA3F-859B-EAC0-46FC4CF1A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番茄：</a:t>
            </a:r>
            <a:endParaRPr lang="zh-TW" altLang="en-US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●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上網蒐集 </a:t>
            </a:r>
            <a:r>
              <a:rPr lang="en-US" alt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50 </a:t>
            </a: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張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●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實體擺拍 </a:t>
            </a:r>
            <a:r>
              <a:rPr lang="en-US" alt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50 </a:t>
            </a: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張</a:t>
            </a:r>
          </a:p>
          <a:p>
            <a:pPr marL="342900" indent="-342900">
              <a:buClr>
                <a:schemeClr val="dk1"/>
              </a:buClr>
              <a:buSzPts val="1120"/>
              <a:buFont typeface="Noto Sans Symbols"/>
              <a:buChar char="●"/>
            </a:pPr>
            <a:r>
              <a:rPr lang="en-US" alt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AI </a:t>
            </a: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生圖 </a:t>
            </a:r>
            <a:r>
              <a:rPr lang="en-US" alt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50 </a:t>
            </a: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張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zh-TW" sz="2800" cap="none" dirty="0">
                <a:solidFill>
                  <a:srgbClr val="0D0D0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Stable Diffusion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lvl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</a:pP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D13B1B-5A42-1718-E5AD-A9E37F28D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3A65E6-9788-EB07-3E4A-E851F50A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98DE2AC-4CCF-F07C-AFF7-C6471E183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0" y="1701800"/>
            <a:ext cx="3797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8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B18D7-EA15-B236-207A-1348F59C3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5AF4C9-5F86-4AEE-A7E7-BC70336E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Microsoft JhengHei"/>
                <a:ea typeface="Microsoft JhengHei"/>
              </a:rPr>
              <a:t>番茄</a:t>
            </a:r>
            <a:r>
              <a:rPr lang="en-US" altLang="zh-TW" dirty="0">
                <a:latin typeface="Microsoft JhengHei"/>
                <a:ea typeface="Microsoft JhengHei"/>
              </a:rPr>
              <a:t>-</a:t>
            </a:r>
            <a:r>
              <a:rPr lang="zh-TW" altLang="en-US" dirty="0">
                <a:latin typeface="Microsoft JhengHei"/>
                <a:ea typeface="Microsoft JhengHei"/>
              </a:rPr>
              <a:t>上網蒐集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E1BE76A-E64A-181D-D685-39EE4D8A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7C8E57-33F2-3359-660D-8B63A8B0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29E2F96-D3A6-F659-A9F7-79EFEBF1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247" y="1708485"/>
            <a:ext cx="652549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1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30CF-8C26-92BD-8B5F-A6179D80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A25F3-5A60-0C1A-FF70-25C5CEBF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Microsoft JhengHei"/>
                <a:ea typeface="Microsoft JhengHei"/>
              </a:rPr>
              <a:t>番茄</a:t>
            </a:r>
            <a:r>
              <a:rPr lang="en-US" altLang="zh-TW" dirty="0">
                <a:latin typeface="Microsoft JhengHei"/>
                <a:ea typeface="Microsoft JhengHei"/>
              </a:rPr>
              <a:t>-</a:t>
            </a:r>
            <a:r>
              <a:rPr lang="zh-TW" altLang="en-US" dirty="0">
                <a:latin typeface="Microsoft JhengHei"/>
                <a:ea typeface="Microsoft JhengHei"/>
              </a:rPr>
              <a:t>實體擺拍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83B1B42-6817-B953-6E40-28FA3D718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93B527E-A31E-67D8-691F-C0009AEE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BFE178E-0F3F-CB73-D5E5-D526A3FB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32" y="1708485"/>
            <a:ext cx="712932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4EB37-DBF7-6297-DF90-052A923F0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6465C-5291-8279-A1F2-20B32F30B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Microsoft JhengHei"/>
                <a:ea typeface="Microsoft JhengHei"/>
              </a:rPr>
              <a:t>番茄</a:t>
            </a:r>
            <a:r>
              <a:rPr lang="en-US" altLang="zh-TW" dirty="0">
                <a:latin typeface="Microsoft JhengHei"/>
                <a:ea typeface="Microsoft JhengHei"/>
              </a:rPr>
              <a:t>-AI</a:t>
            </a:r>
            <a:r>
              <a:rPr lang="zh-TW" altLang="en-US" dirty="0">
                <a:latin typeface="Microsoft JhengHei"/>
                <a:ea typeface="Microsoft JhengHei"/>
              </a:rPr>
              <a:t>生圖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AADB56-6BC6-E8BF-2E6A-CAAEBCEEB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61013F1-9695-83CB-C8A6-DC7F73D2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5E0B40C-7DEE-2E54-9225-AED2569A63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3" t="2208" r="8970" b="8948"/>
          <a:stretch/>
        </p:blipFill>
        <p:spPr>
          <a:xfrm>
            <a:off x="2233302" y="1708485"/>
            <a:ext cx="540338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4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709B16-E9C3-A8FB-7628-433252A5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Microsoft JhengHei"/>
                <a:ea typeface="Microsoft JhengHei"/>
              </a:rPr>
              <a:t>沙拉匙</a:t>
            </a:r>
            <a:r>
              <a:rPr lang="zh-TW" altLang="zh-TW" dirty="0">
                <a:latin typeface="Microsoft JhengHei"/>
                <a:ea typeface="Microsoft JhengHei"/>
              </a:rPr>
              <a:t>資料集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43C9FF-0FFF-619F-20B8-82D3F6AF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6F991E-2059-A8EC-1BCA-F430F600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DD05E26-639A-62CA-268F-60D76269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沙拉匙：</a:t>
            </a:r>
            <a:endParaRPr lang="zh-TW" altLang="en-US"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●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上網蒐集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r>
              <a:rPr lang="en-US" alt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0 </a:t>
            </a: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張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●"/>
            </a:pP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實體擺拍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r>
              <a:rPr lang="en-US" alt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0 </a:t>
            </a: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張</a:t>
            </a: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Font typeface="Noto Sans Symbols"/>
              <a:buChar char="●"/>
            </a:pPr>
            <a:r>
              <a:rPr lang="en-US" alt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AI </a:t>
            </a: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生圖 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r>
            <a:r>
              <a:rPr lang="en-US" altLang="zh-TW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0 </a:t>
            </a:r>
            <a:r>
              <a:rPr lang="zh-TW" altLang="en-US" sz="2800" dirty="0">
                <a:latin typeface="Microsoft JhengHei"/>
                <a:ea typeface="Microsoft JhengHei"/>
                <a:cs typeface="Microsoft JhengHei"/>
                <a:sym typeface="Microsoft JhengHei"/>
              </a:rPr>
              <a:t>張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zh-TW" sz="2800" cap="none" dirty="0">
                <a:solidFill>
                  <a:srgbClr val="0D0D0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Stable Diffusion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zh-TW" altLang="en-US" sz="2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8B9DF2F-2F81-DFF5-9A20-8F57E9C35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87" y="1708485"/>
            <a:ext cx="4105226" cy="373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2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E912E-17E0-76BC-BBEF-2709101A8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5BA3C-8323-C473-0B2B-212BEAB93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Microsoft JhengHei"/>
                <a:ea typeface="Microsoft JhengHei"/>
              </a:rPr>
              <a:t>沙拉匙</a:t>
            </a:r>
            <a:r>
              <a:rPr lang="en-US" altLang="zh-TW" dirty="0">
                <a:latin typeface="Microsoft JhengHei"/>
                <a:ea typeface="Microsoft JhengHei"/>
              </a:rPr>
              <a:t>-</a:t>
            </a:r>
            <a:r>
              <a:rPr lang="zh-TW" altLang="en-US" dirty="0">
                <a:latin typeface="Microsoft JhengHei"/>
                <a:ea typeface="Microsoft JhengHei"/>
              </a:rPr>
              <a:t>上網蒐集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B575F08-9CDD-A052-2F6B-A7BCD48AD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71CFE3-2C3C-F87E-2D60-4CBD2A68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AC7A48-29FA-38DE-BC5E-A0C5452C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02" y="1708485"/>
            <a:ext cx="538338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49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C3B78-A632-9EAE-AACB-273AA011F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30635-DE43-1F6F-7CC9-C19AF60F6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Microsoft JhengHei"/>
                <a:ea typeface="Microsoft JhengHei"/>
              </a:rPr>
              <a:t>沙拉匙</a:t>
            </a:r>
            <a:r>
              <a:rPr lang="en-US" altLang="zh-TW" dirty="0">
                <a:latin typeface="Microsoft JhengHei"/>
                <a:ea typeface="Microsoft JhengHei"/>
              </a:rPr>
              <a:t>-</a:t>
            </a:r>
            <a:r>
              <a:rPr lang="zh-TW" altLang="en-US" dirty="0">
                <a:latin typeface="Microsoft JhengHei"/>
                <a:ea typeface="Microsoft JhengHei"/>
              </a:rPr>
              <a:t>實體擺拍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F1B7E8-CDDB-F8B3-CF2E-77680E12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F72640-BBAD-044B-4875-0CA962A5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A90C78E-E8CA-4DB7-E7B5-8B22B243D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38" y="1708485"/>
            <a:ext cx="763791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3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B1E28-8D2E-6B94-3DAF-8392B389E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7E8515-009A-66A5-172B-1F9A4110D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06" y="1768260"/>
            <a:ext cx="9902193" cy="4918290"/>
          </a:xfrm>
        </p:spPr>
        <p:txBody>
          <a:bodyPr numCol="2">
            <a:normAutofit/>
          </a:bodyPr>
          <a:lstStyle/>
          <a:p>
            <a:pPr marL="514350" indent="-514350">
              <a:buClrTx/>
              <a:buSzPct val="100000"/>
              <a:buFont typeface="+mj-ea"/>
              <a:buAutoNum type="ea1ChtPeriod"/>
            </a:pPr>
            <a:r>
              <a:rPr lang="zh-TW" altLang="en-US" sz="4800" dirty="0"/>
              <a:t>問題</a:t>
            </a:r>
            <a:endParaRPr lang="en-US" altLang="zh-TW" sz="4800" dirty="0">
              <a:solidFill>
                <a:schemeClr val="tx1"/>
              </a:solidFill>
            </a:endParaRPr>
          </a:p>
          <a:p>
            <a:pPr marL="514350" indent="-514350">
              <a:buClrTx/>
              <a:buSzPct val="100000"/>
              <a:buFont typeface="+mj-ea"/>
              <a:buAutoNum type="ea1ChtPeriod"/>
            </a:pPr>
            <a:r>
              <a:rPr lang="zh-TW" altLang="en-US" sz="4800" dirty="0"/>
              <a:t>動機</a:t>
            </a:r>
            <a:endParaRPr lang="en-US" altLang="zh-TW" sz="4800" dirty="0">
              <a:solidFill>
                <a:schemeClr val="tx1"/>
              </a:solidFill>
            </a:endParaRPr>
          </a:p>
          <a:p>
            <a:pPr marL="514350" indent="-514350">
              <a:buClrTx/>
              <a:buSzPct val="100000"/>
              <a:buFont typeface="+mj-ea"/>
              <a:buAutoNum type="ea1ChtPeriod"/>
            </a:pPr>
            <a:r>
              <a:rPr lang="zh-TW" altLang="en-US" sz="4800" dirty="0"/>
              <a:t>實驗</a:t>
            </a:r>
            <a:endParaRPr lang="en-US" altLang="zh-TW" sz="4800" dirty="0"/>
          </a:p>
          <a:p>
            <a:pPr marL="514350" indent="-514350">
              <a:buClrTx/>
              <a:buSzPct val="100000"/>
              <a:buFont typeface="+mj-ea"/>
              <a:buAutoNum type="ea1ChtPeriod"/>
            </a:pPr>
            <a:r>
              <a:rPr lang="zh-TW" altLang="en-US" sz="4800" dirty="0"/>
              <a:t>結論</a:t>
            </a:r>
            <a:endParaRPr lang="en-US" altLang="zh-TW" sz="4800" dirty="0"/>
          </a:p>
          <a:p>
            <a:pPr marL="514350" indent="-514350">
              <a:buClrTx/>
              <a:buSzPct val="100000"/>
              <a:buFont typeface="+mj-ea"/>
              <a:buAutoNum type="ea1ChtPeriod" startAt="5"/>
            </a:pPr>
            <a:endParaRPr lang="en-US" altLang="zh-TW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A5ACAE-F33D-9821-5B8D-27F6DC4A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A63C63-2107-26BD-BB7B-34901A2B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089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9409D-648C-928E-CEFA-1AE3F932D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3EFC50-4D8F-1E58-79ED-C6676542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Microsoft JhengHei"/>
                <a:ea typeface="Microsoft JhengHei"/>
              </a:rPr>
              <a:t>沙拉匙</a:t>
            </a:r>
            <a:r>
              <a:rPr lang="en-US" altLang="zh-TW" dirty="0">
                <a:latin typeface="Microsoft JhengHei"/>
                <a:ea typeface="Microsoft JhengHei"/>
              </a:rPr>
              <a:t>-AI</a:t>
            </a:r>
            <a:r>
              <a:rPr lang="zh-TW" altLang="en-US" dirty="0">
                <a:latin typeface="Microsoft JhengHei"/>
                <a:ea typeface="Microsoft JhengHei"/>
              </a:rPr>
              <a:t>生圖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A28ED2-B735-5009-0C54-67A3B190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3E1259-AF4A-B939-4CA5-0590CDCD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FB6ABDA-9A57-0E55-6D9B-42DA3C09B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08" y="1708485"/>
            <a:ext cx="535477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68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32AB72-7829-2303-E8DB-ED9B22C1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Microsoft JhengHei"/>
                <a:ea typeface="Microsoft JhengHei"/>
              </a:rPr>
              <a:t>生菜</a:t>
            </a:r>
            <a:r>
              <a:rPr lang="zh-TW" altLang="en-US" dirty="0"/>
              <a:t>辨識結果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293C2E-3FF9-33F1-CB5B-B678A897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DA1A12C-7B06-5AB2-4143-BDD998C2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7050569-5395-138E-56C1-A492B4F1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6" y="1628657"/>
            <a:ext cx="656804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0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80450C-B8F8-F009-660F-645D422F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/>
                <a:ea typeface="Microsoft JhengHei"/>
              </a:rPr>
              <a:t>番茄</a:t>
            </a:r>
            <a:r>
              <a:rPr lang="zh-TW" altLang="en-US" dirty="0"/>
              <a:t>辨識結果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829118C-06EA-C155-E0FF-E40B1661A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571500-7F36-0A8E-0D59-667904CF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160B35-9799-52C8-8716-259254AB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623" y="1535953"/>
            <a:ext cx="637808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19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CA761B-0C89-8FBA-46CB-242B08A2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/>
                <a:ea typeface="Microsoft JhengHei"/>
              </a:rPr>
              <a:t>沙拉匙辨識結果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6EC1BAC-57C4-A3F8-9FF8-BCBF8BA5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DF34486-A5D7-A047-5845-0F198A14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658FA3-DD95-EEC6-FD06-D544B59B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023" y="1628657"/>
            <a:ext cx="654928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86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709B16-E9C3-A8FB-7628-433252A5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37" y="609601"/>
            <a:ext cx="9524916" cy="109888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Microsoft JhengHei"/>
                <a:ea typeface="Microsoft JhengHei"/>
              </a:rPr>
              <a:t>沙拉匙</a:t>
            </a:r>
            <a:r>
              <a:rPr lang="zh-TW" altLang="zh-TW" dirty="0">
                <a:latin typeface="Microsoft JhengHei"/>
                <a:ea typeface="Microsoft JhengHei"/>
              </a:rPr>
              <a:t>資料集實驗結果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43C9FF-0FFF-619F-20B8-82D3F6AF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6F991E-2059-A8EC-1BCA-F430F600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graphicFrame>
        <p:nvGraphicFramePr>
          <p:cNvPr id="7" name="內容版面配置區 4">
            <a:extLst>
              <a:ext uri="{FF2B5EF4-FFF2-40B4-BE49-F238E27FC236}">
                <a16:creationId xmlns:a16="http://schemas.microsoft.com/office/drawing/2014/main" id="{48FAC5C0-0763-26CB-19EB-A504341EED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2536" y="2502682"/>
          <a:ext cx="11207822" cy="2571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9591">
                  <a:extLst>
                    <a:ext uri="{9D8B030D-6E8A-4147-A177-3AD203B41FA5}">
                      <a16:colId xmlns:a16="http://schemas.microsoft.com/office/drawing/2014/main" val="1078886387"/>
                    </a:ext>
                  </a:extLst>
                </a:gridCol>
                <a:gridCol w="2121863">
                  <a:extLst>
                    <a:ext uri="{9D8B030D-6E8A-4147-A177-3AD203B41FA5}">
                      <a16:colId xmlns:a16="http://schemas.microsoft.com/office/drawing/2014/main" val="2108155053"/>
                    </a:ext>
                  </a:extLst>
                </a:gridCol>
                <a:gridCol w="2057955">
                  <a:extLst>
                    <a:ext uri="{9D8B030D-6E8A-4147-A177-3AD203B41FA5}">
                      <a16:colId xmlns:a16="http://schemas.microsoft.com/office/drawing/2014/main" val="3685402210"/>
                    </a:ext>
                  </a:extLst>
                </a:gridCol>
                <a:gridCol w="2658723">
                  <a:extLst>
                    <a:ext uri="{9D8B030D-6E8A-4147-A177-3AD203B41FA5}">
                      <a16:colId xmlns:a16="http://schemas.microsoft.com/office/drawing/2014/main" val="1321388088"/>
                    </a:ext>
                  </a:extLst>
                </a:gridCol>
                <a:gridCol w="2249690">
                  <a:extLst>
                    <a:ext uri="{9D8B030D-6E8A-4147-A177-3AD203B41FA5}">
                      <a16:colId xmlns:a16="http://schemas.microsoft.com/office/drawing/2014/main" val="1601793083"/>
                    </a:ext>
                  </a:extLst>
                </a:gridCol>
              </a:tblGrid>
              <a:tr h="11725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altLang="en-US" sz="3600"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3600" dirty="0">
                          <a:latin typeface="Microsoft JhengHei"/>
                          <a:ea typeface="Microsoft JhengHei"/>
                        </a:rPr>
                        <a:t>P</a:t>
                      </a:r>
                      <a:endParaRPr lang="zh-TW" sz="3600" dirty="0"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3600">
                          <a:latin typeface="Microsoft JhengHei"/>
                          <a:ea typeface="Microsoft JhengHei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3600" dirty="0">
                          <a:latin typeface="Microsoft JhengHei"/>
                          <a:ea typeface="Microsoft JhengHei"/>
                        </a:rPr>
                        <a:t>F1分數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3600" b="1" i="0" u="none" strike="noStrike" noProof="0" dirty="0">
                          <a:latin typeface="Microsoft JhengHei"/>
                          <a:ea typeface="新細明體"/>
                        </a:rPr>
                        <a:t>mAP50</a:t>
                      </a:r>
                      <a:endParaRPr lang="zh-TW" altLang="en-US" sz="3600" b="1" dirty="0"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182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3600" dirty="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</a:rPr>
                        <a:t>yolov7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0.726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</a:rPr>
                        <a:t>0.982</a:t>
                      </a:r>
                      <a:endParaRPr lang="zh-TW" altLang="en-US" sz="3600" dirty="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3600" dirty="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</a:rPr>
                        <a:t>0.834</a:t>
                      </a:r>
                      <a:endParaRPr lang="zh-TW" altLang="en-US" sz="3600" dirty="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0.974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16383"/>
                  </a:ext>
                </a:extLst>
              </a:tr>
              <a:tr h="651710">
                <a:tc>
                  <a:txBody>
                    <a:bodyPr/>
                    <a:lstStyle/>
                    <a:p>
                      <a:r>
                        <a:rPr lang="zh-TW" altLang="en-US" sz="3600" dirty="0">
                          <a:latin typeface="Microsoft JhengHei"/>
                          <a:ea typeface="Microsoft JhengHei"/>
                        </a:rPr>
                        <a:t>yolov8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</a:rPr>
                        <a:t>0.746</a:t>
                      </a:r>
                      <a:endParaRPr lang="zh-TW" altLang="en-US" sz="3600" dirty="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0.890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0.811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0.949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7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3600">
                          <a:latin typeface="Microsoft JhengHei"/>
                          <a:ea typeface="Microsoft JhengHei"/>
                        </a:rPr>
                        <a:t>yolov9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0.696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</a:rPr>
                        <a:t>0.982</a:t>
                      </a:r>
                      <a:endParaRPr lang="zh-TW" altLang="en-US" sz="3600" dirty="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3600" dirty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0.814</a:t>
                      </a:r>
                      <a:endParaRPr lang="zh-TW" altLang="en-US" sz="3600" dirty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600" dirty="0">
                          <a:solidFill>
                            <a:srgbClr val="FF0000"/>
                          </a:solidFill>
                          <a:latin typeface="Microsoft JhengHei"/>
                          <a:ea typeface="Microsoft JhengHei"/>
                        </a:rPr>
                        <a:t>0.976</a:t>
                      </a:r>
                      <a:endParaRPr lang="zh-TW" altLang="en-US" sz="3600" dirty="0">
                        <a:solidFill>
                          <a:srgbClr val="FF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7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37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D62FB3-611C-C851-791F-1A5CCCC0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上方視角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1F8693-CB8D-8F12-ECCB-BA847AF8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F48F67-1215-49B0-3B6D-D959E9E1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7D44346F-4CEA-1AC3-3F69-BB3FD93DA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66" y="1535953"/>
            <a:ext cx="3242803" cy="43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79E06-F6F0-CCAC-3AFC-536A427E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A5041-C9BF-0797-FDBE-98DCC653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上方視角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54C92A-7E4A-639C-0012-DE73A521F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8E1E9E9-C7E6-4E44-466A-9BABB1867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CC23AB3-98F8-E5D2-ABBC-8EFFD88C9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1" t="31613" r="40518" b="31229"/>
          <a:stretch/>
        </p:blipFill>
        <p:spPr>
          <a:xfrm>
            <a:off x="5866342" y="2580574"/>
            <a:ext cx="2814108" cy="2334326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ECF020C3-216C-7A87-9B81-090896BA440F}"/>
              </a:ext>
            </a:extLst>
          </p:cNvPr>
          <p:cNvSpPr/>
          <p:nvPr/>
        </p:nvSpPr>
        <p:spPr>
          <a:xfrm>
            <a:off x="4491689" y="2996418"/>
            <a:ext cx="1079117" cy="9263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7DAAD62-DAFE-A4AB-6863-699154E62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60" y="2580574"/>
            <a:ext cx="2489030" cy="2325688"/>
          </a:xfrm>
        </p:spPr>
      </p:pic>
    </p:spTree>
    <p:extLst>
      <p:ext uri="{BB962C8B-B14F-4D97-AF65-F5344CB8AC3E}">
        <p14:creationId xmlns:p14="http://schemas.microsoft.com/office/powerpoint/2010/main" val="144544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59C678-2DD5-9694-405B-96C8B6B5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側面視角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79234D5-A0AD-3D61-1804-09C2F6EF1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04681-4D01-274D-5ADE-1DE65B6B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A53D7-A766-47DF-811D-3C790D936E7C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6EF453C-0B85-EF84-1927-070FAB752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274" y="1657100"/>
            <a:ext cx="3198058" cy="4263114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0797EA35-0795-2ADD-7A97-ADE298C07BC1}"/>
              </a:ext>
            </a:extLst>
          </p:cNvPr>
          <p:cNvSpPr/>
          <p:nvPr/>
        </p:nvSpPr>
        <p:spPr>
          <a:xfrm>
            <a:off x="4339094" y="2965823"/>
            <a:ext cx="1079117" cy="9263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E97D078-0D14-7787-6D87-B09AFA720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1" y="1657100"/>
            <a:ext cx="3237310" cy="4322762"/>
          </a:xfrm>
        </p:spPr>
      </p:pic>
    </p:spTree>
    <p:extLst>
      <p:ext uri="{BB962C8B-B14F-4D97-AF65-F5344CB8AC3E}">
        <p14:creationId xmlns:p14="http://schemas.microsoft.com/office/powerpoint/2010/main" val="19265162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A2CD86-5460-5F91-AF51-4DED09D2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1D0F63-B24A-3320-F621-0DE3C0AE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TW" altLang="en-US" sz="8000" b="1" dirty="0"/>
              <a:t>報告結束</a:t>
            </a:r>
            <a:endParaRPr lang="en-US" altLang="zh-TW" sz="8000" b="1" dirty="0"/>
          </a:p>
          <a:p>
            <a:pPr marL="0" indent="0" algn="ctr">
              <a:buNone/>
            </a:pPr>
            <a:r>
              <a:rPr lang="zh-TW" altLang="en-US" sz="8000" b="1" dirty="0"/>
              <a:t>感謝聆聽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FD1417-0712-56B4-52DE-A2268C0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39A94B-9140-24F9-BD54-36149645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52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18350-6AFF-F561-863D-2C880FF8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635EEB-9759-5895-E147-B4AFFE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06" y="1768260"/>
            <a:ext cx="8809993" cy="3880773"/>
          </a:xfrm>
        </p:spPr>
        <p:txBody>
          <a:bodyPr/>
          <a:lstStyle/>
          <a:p>
            <a:pPr marL="0" indent="-457200">
              <a:spcBef>
                <a:spcPts val="2000"/>
              </a:spcBef>
              <a:buClr>
                <a:schemeClr val="tx1"/>
              </a:buClr>
              <a:buSzPct val="120000"/>
              <a:buFont typeface="+mj-lt"/>
              <a:buAutoNum type="arabicPeriod"/>
            </a:pPr>
            <a:r>
              <a: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對於飲食的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不同需求</a:t>
            </a:r>
            <a:endParaRPr lang="en-US" altLang="zh-TW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00" lvl="1">
              <a:spcBef>
                <a:spcPts val="2000"/>
              </a:spcBef>
              <a:buClr>
                <a:schemeClr val="tx1"/>
              </a:buClr>
              <a:buSzPct val="4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癌症病患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高蛋白、高熱量及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omega-3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脂肪酸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pPr marL="360000" lvl="1">
              <a:spcBef>
                <a:spcPts val="2000"/>
              </a:spcBef>
              <a:buClr>
                <a:schemeClr val="tx1"/>
              </a:buClr>
              <a:buSzPct val="4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糖尿病病患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高纖蔬果、低脂蛋白質以及減少精緻醣</a:t>
            </a:r>
            <a:r>
              <a:rPr lang="en-US" altLang="zh-TW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84043C-5E92-9250-4419-A6A67ED0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E30AAC-B7D4-89B7-3E47-BFE5EA7EB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365" y="5892801"/>
            <a:ext cx="9769726" cy="632366"/>
          </a:xfrm>
        </p:spPr>
        <p:txBody>
          <a:bodyPr/>
          <a:lstStyle/>
          <a:p>
            <a:r>
              <a:rPr lang="en-US" altLang="zh-TW" sz="10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[1]</a:t>
            </a:r>
            <a:r>
              <a:rPr lang="en-US" altLang="zh-TW" sz="105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Rivadeneira</a:t>
            </a:r>
            <a:r>
              <a:rPr lang="en-US" altLang="zh-TW" sz="10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DE, </a:t>
            </a:r>
            <a:r>
              <a:rPr lang="en-US" altLang="zh-TW" sz="105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Evoy</a:t>
            </a:r>
            <a:r>
              <a:rPr lang="en-US" altLang="zh-TW" sz="10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D, Fahey TJ 3rd, Lieberman MD, Daly JM. Nutritional support of the cancer patient. CA Cancer J Clin. 1998 Mar-Apr;48(2):69-80. </a:t>
            </a:r>
            <a:r>
              <a:rPr lang="en-US" altLang="zh-TW" sz="105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doi</a:t>
            </a:r>
            <a:r>
              <a:rPr lang="en-US" altLang="zh-TW" sz="105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: 10.3322/canjclin.48.2.69. PMID: 9522822.</a:t>
            </a:r>
          </a:p>
          <a:p>
            <a:r>
              <a:rPr lang="en-US" altLang="zh-TW" sz="1050" dirty="0">
                <a:latin typeface="Times New Roman" panose="02020603050405020304" pitchFamily="18" charset="0"/>
                <a:ea typeface="標楷體" panose="03000509000000000000" pitchFamily="65" charset="-120"/>
              </a:rPr>
              <a:t>[2] Evert, A. B., Boucher, J. L., Cypress, M., Dunbar, S. A., Franz, M. J., Mayer-Davis, E. J., ... &amp; Yancy Jr, W. S. (2014). Nutrition therapy recommendations for the management of adults with diabetes. Diabetes care, 37(Supplement_1), S120-S143.</a:t>
            </a:r>
            <a:endParaRPr lang="zh-TW" altLang="en-US" sz="105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110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18350-6AFF-F561-863D-2C880FF8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635EEB-9759-5895-E147-B4AFFE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06" y="1768260"/>
            <a:ext cx="8809993" cy="3880773"/>
          </a:xfrm>
        </p:spPr>
        <p:txBody>
          <a:bodyPr/>
          <a:lstStyle/>
          <a:p>
            <a:pPr marL="0" indent="-457200">
              <a:spcBef>
                <a:spcPts val="2000"/>
              </a:spcBef>
              <a:buClr>
                <a:schemeClr val="tx1"/>
              </a:buClr>
              <a:buSzPct val="120000"/>
              <a:buFont typeface="+mj-lt"/>
              <a:buAutoNum type="arabicPeriod" startAt="2"/>
            </a:pPr>
            <a:r>
              <a: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一般人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不易精通</a:t>
            </a:r>
            <a:r>
              <a: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下廚</a:t>
            </a:r>
            <a:endParaRPr lang="en-US" altLang="zh-TW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457200">
              <a:spcBef>
                <a:spcPts val="2000"/>
              </a:spcBef>
              <a:buClr>
                <a:schemeClr val="tx1"/>
              </a:buClr>
              <a:buSzPct val="4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廚藝的精通不僅需要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長時間的累積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，還需要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了解大量的知識以及技巧</a:t>
            </a: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spcBef>
                <a:spcPts val="2000"/>
              </a:spcBef>
              <a:buClr>
                <a:schemeClr val="tx1"/>
              </a:buClr>
              <a:buSzPct val="120000"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84043C-5E92-9250-4419-A6A67ED0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21EC83-C818-E3E0-CC71-293FBA551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92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618350-6AFF-F561-863D-2C880FF8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635EEB-9759-5895-E147-B4AFFE33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06" y="1768260"/>
            <a:ext cx="8809993" cy="3880773"/>
          </a:xfrm>
        </p:spPr>
        <p:txBody>
          <a:bodyPr/>
          <a:lstStyle/>
          <a:p>
            <a:pPr marL="0" indent="-457200">
              <a:spcBef>
                <a:spcPts val="2000"/>
              </a:spcBef>
              <a:buClr>
                <a:schemeClr val="tx1"/>
              </a:buClr>
              <a:buSzPct val="120000"/>
              <a:buFont typeface="+mj-lt"/>
              <a:buAutoNum type="arabicPeriod" startAt="3"/>
            </a:pPr>
            <a:r>
              <a:rPr lang="zh-TW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人為疏失造成的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浪費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2" indent="-457200">
              <a:spcBef>
                <a:spcPts val="2000"/>
              </a:spcBef>
              <a:buClr>
                <a:schemeClr val="tx1"/>
              </a:buClr>
              <a:buSzPct val="40000"/>
              <a:buFont typeface="Wingdings" panose="05000000000000000000" pitchFamily="2" charset="2"/>
              <a:buChar char="l"/>
            </a:pPr>
            <a:r>
              <a:rPr lang="zh-TW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烹飪方法錯誤、食材保存不當、錯誤處理等。</a:t>
            </a:r>
            <a:endParaRPr lang="en-US" altLang="zh-TW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2000"/>
              </a:spcBef>
              <a:buClr>
                <a:schemeClr val="tx1"/>
              </a:buClr>
              <a:buSzPct val="120000"/>
              <a:buNone/>
            </a:pP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84043C-5E92-9250-4419-A6A67ED0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8C9F46-C987-FF2A-1747-1C001A406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52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23899-1A89-8185-C3AC-664AEA95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897DF1-66C2-22ED-3747-1BDAB5FD0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吃</a:t>
            </a:r>
            <a:r>
              <a:rPr lang="zh-TW" altLang="en-US" sz="2800" dirty="0">
                <a:solidFill>
                  <a:schemeClr val="tx1"/>
                </a:solidFill>
              </a:rPr>
              <a:t>與我們的生活息息相關，但目前市面上的料理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TW" altLang="en-US" sz="2800" dirty="0">
                <a:solidFill>
                  <a:schemeClr val="tx1"/>
                </a:solidFill>
              </a:rPr>
              <a:t>無法</a:t>
            </a:r>
            <a:r>
              <a:rPr lang="zh-TW" altLang="en-US" sz="2800" dirty="0">
                <a:solidFill>
                  <a:srgbClr val="FF0000"/>
                </a:solidFill>
              </a:rPr>
              <a:t>同時達成方便度以及客製化需求</a:t>
            </a:r>
            <a:r>
              <a:rPr lang="zh-TW" altLang="en-US" sz="2800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24508F-842B-E248-B524-8D68B6D7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D29AE6-D1C5-FF0A-9D80-BE5B7D06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84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A69778-8E65-D1ED-D514-DF5DD332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Microsoft JhengHei"/>
                <a:ea typeface="Microsoft JhengHei"/>
              </a:rPr>
              <a:t>實驗環</a:t>
            </a:r>
            <a:r>
              <a:rPr lang="zh-TW" altLang="en-US" dirty="0">
                <a:latin typeface="Microsoft JhengHei"/>
                <a:ea typeface="Microsoft JhengHei"/>
              </a:rPr>
              <a:t>境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C9015-F529-9FF4-7D64-2A17462B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zh-TW" altLang="zh-TW" sz="2400" cap="none" dirty="0">
                <a:latin typeface="Arial"/>
                <a:ea typeface="Microsoft JhengHei"/>
                <a:cs typeface="Arial"/>
              </a:rPr>
              <a:t>•</a:t>
            </a:r>
            <a:r>
              <a:rPr lang="zh-TW" altLang="zh-TW" sz="2400" cap="none" dirty="0">
                <a:solidFill>
                  <a:srgbClr val="0D0D0D"/>
                </a:solidFill>
                <a:latin typeface="Microsoft JhengHei"/>
                <a:ea typeface="Microsoft JhengHei"/>
              </a:rPr>
              <a:t>使用Python 3.9以及PyCharm Professional 202</a:t>
            </a:r>
            <a:r>
              <a:rPr lang="en-US" altLang="zh-TW" sz="2400" cap="none" dirty="0">
                <a:solidFill>
                  <a:srgbClr val="0D0D0D"/>
                </a:solidFill>
                <a:latin typeface="Microsoft JhengHei"/>
                <a:ea typeface="Microsoft JhengHei"/>
              </a:rPr>
              <a:t>4</a:t>
            </a:r>
            <a:r>
              <a:rPr lang="zh-TW" altLang="zh-TW" sz="2400" cap="none" dirty="0">
                <a:solidFill>
                  <a:srgbClr val="0D0D0D"/>
                </a:solidFill>
                <a:latin typeface="Microsoft JhengHei"/>
                <a:ea typeface="Microsoft JhengHei"/>
              </a:rPr>
              <a:t>.1。</a:t>
            </a:r>
            <a:endParaRPr lang="zh-TW" altLang="zh-TW" sz="2400" dirty="0"/>
          </a:p>
          <a:p>
            <a:pPr>
              <a:buNone/>
            </a:pPr>
            <a:r>
              <a:rPr lang="zh-TW" altLang="zh-TW" sz="2400" cap="none" dirty="0">
                <a:latin typeface="Arial"/>
                <a:ea typeface="Microsoft JhengHei"/>
                <a:cs typeface="Arial"/>
              </a:rPr>
              <a:t>•</a:t>
            </a:r>
            <a:r>
              <a:rPr lang="zh-TW" altLang="zh-TW" sz="2400" cap="none" dirty="0">
                <a:solidFill>
                  <a:srgbClr val="0D0D0D"/>
                </a:solidFill>
                <a:latin typeface="Microsoft JhengHei"/>
                <a:ea typeface="Microsoft JhengHei"/>
              </a:rPr>
              <a:t>PyTorch進行深度學習。</a:t>
            </a:r>
            <a:endParaRPr lang="zh-TW" altLang="zh-TW" sz="2400" dirty="0"/>
          </a:p>
          <a:p>
            <a:pPr>
              <a:buNone/>
            </a:pPr>
            <a:r>
              <a:rPr lang="zh-TW" altLang="zh-TW" sz="2400" cap="none" dirty="0">
                <a:latin typeface="Arial"/>
                <a:ea typeface="Microsoft JhengHei"/>
                <a:cs typeface="Arial"/>
              </a:rPr>
              <a:t>•</a:t>
            </a:r>
            <a:r>
              <a:rPr lang="zh-TW" altLang="zh-TW" sz="2400" cap="none" dirty="0">
                <a:solidFill>
                  <a:srgbClr val="0D0D0D"/>
                </a:solidFill>
                <a:latin typeface="Microsoft JhengHei"/>
                <a:ea typeface="Microsoft JhengHei"/>
              </a:rPr>
              <a:t>物件偵測</a:t>
            </a:r>
            <a:r>
              <a:rPr lang="zh-TW" altLang="en-US" sz="2400" dirty="0">
                <a:solidFill>
                  <a:srgbClr val="0D0D0D"/>
                </a:solidFill>
                <a:latin typeface="Microsoft JhengHei"/>
                <a:ea typeface="Microsoft JhengHei"/>
              </a:rPr>
              <a:t>技術</a:t>
            </a:r>
            <a:r>
              <a:rPr lang="zh-TW" altLang="zh-TW" sz="2400" cap="none" dirty="0">
                <a:solidFill>
                  <a:srgbClr val="0D0D0D"/>
                </a:solidFill>
                <a:latin typeface="Microsoft JhengHei"/>
                <a:ea typeface="Microsoft JhengHei"/>
              </a:rPr>
              <a:t>包括YOLOv7、YOLOv8和YOLOv9。</a:t>
            </a:r>
            <a:endParaRPr lang="zh-TW" altLang="en-US" cap="none" dirty="0">
              <a:latin typeface="Microsoft JhengHei"/>
              <a:ea typeface="Microsoft JhengHe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C54288-F635-C341-CFBF-41A50665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2E6B3D-DD59-AE89-67B0-797F9382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81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712854-C882-967C-9640-2489CD0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Microsoft JhengHei"/>
                <a:ea typeface="Microsoft JhengHei"/>
              </a:rPr>
              <a:t>實驗資料集</a:t>
            </a:r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7183347-AD28-F6B1-AC05-C2475E3F9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B4F6F3-313F-5182-6A87-16B2A2903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52C1FC9-7A6E-4896-25A9-99D706ECADB1}"/>
              </a:ext>
            </a:extLst>
          </p:cNvPr>
          <p:cNvSpPr/>
          <p:nvPr/>
        </p:nvSpPr>
        <p:spPr>
          <a:xfrm>
            <a:off x="2207491" y="1856508"/>
            <a:ext cx="1768764" cy="8774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+mn-ea"/>
              </a:rPr>
              <a:t>食材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667CDC2-013F-098F-9BA6-7A0F3B5CFFF4}"/>
              </a:ext>
            </a:extLst>
          </p:cNvPr>
          <p:cNvSpPr/>
          <p:nvPr/>
        </p:nvSpPr>
        <p:spPr>
          <a:xfrm>
            <a:off x="6761018" y="4271816"/>
            <a:ext cx="1768764" cy="8774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+mn-ea"/>
              </a:rPr>
              <a:t>沙拉匙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CD86596-8D7F-B109-3846-790A0620D0B5}"/>
              </a:ext>
            </a:extLst>
          </p:cNvPr>
          <p:cNvSpPr/>
          <p:nvPr/>
        </p:nvSpPr>
        <p:spPr>
          <a:xfrm>
            <a:off x="3463636" y="4271817"/>
            <a:ext cx="1768764" cy="8774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+mn-ea"/>
              </a:rPr>
              <a:t>番茄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56A91A3-2FC0-5E60-ACB0-D76A19F3CFA8}"/>
              </a:ext>
            </a:extLst>
          </p:cNvPr>
          <p:cNvSpPr/>
          <p:nvPr/>
        </p:nvSpPr>
        <p:spPr>
          <a:xfrm>
            <a:off x="1205345" y="4271818"/>
            <a:ext cx="1768764" cy="8774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+mn-ea"/>
              </a:rPr>
              <a:t>葉</a:t>
            </a:r>
            <a:r>
              <a:rPr lang="zh-TW" altLang="zh-TW" sz="2400" b="1" dirty="0">
                <a:latin typeface="+mn-ea"/>
              </a:rPr>
              <a:t>菜</a:t>
            </a:r>
            <a:r>
              <a:rPr lang="zh-TW" altLang="en-US" sz="2400" b="1" dirty="0">
                <a:latin typeface="+mn-ea"/>
              </a:rPr>
              <a:t>類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9D64C54-EBBB-7762-C35B-1D84A4A1F8E8}"/>
              </a:ext>
            </a:extLst>
          </p:cNvPr>
          <p:cNvSpPr/>
          <p:nvPr/>
        </p:nvSpPr>
        <p:spPr>
          <a:xfrm>
            <a:off x="6761018" y="1856507"/>
            <a:ext cx="1768764" cy="87745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+mn-ea"/>
              </a:rPr>
              <a:t>廚具</a:t>
            </a: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DF5483C-35A6-4423-8C87-32EAEDF3F96D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2089727" y="2733963"/>
            <a:ext cx="1002146" cy="1537855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DEAB9E8-8659-0D66-0519-204C7F541A95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3091873" y="2733963"/>
            <a:ext cx="1256145" cy="1537854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E73FEB8D-DB8C-E23D-BA3D-FE315B5F006B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7645400" y="2733962"/>
            <a:ext cx="0" cy="1537854"/>
          </a:xfrm>
          <a:prstGeom prst="line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89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F2094-01C5-F4DB-8603-7961ECA2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>
                <a:latin typeface="Microsoft JhengHei"/>
                <a:ea typeface="Microsoft JhengHei"/>
              </a:rPr>
              <a:t>實驗資料集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449C8D-3827-D7D6-3B83-841D4DB8C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800" dirty="0">
                <a:latin typeface="Microsoft JhengHei"/>
                <a:ea typeface="Microsoft JhengHei"/>
              </a:rPr>
              <a:t>葉</a:t>
            </a:r>
            <a:r>
              <a:rPr lang="zh-TW" altLang="zh-TW" sz="2800" dirty="0">
                <a:latin typeface="Microsoft JhengHei"/>
                <a:ea typeface="Microsoft JhengHei"/>
              </a:rPr>
              <a:t>菜</a:t>
            </a:r>
            <a:r>
              <a:rPr lang="zh-TW" altLang="en-US" sz="2800" dirty="0">
                <a:latin typeface="Microsoft JhengHei"/>
                <a:ea typeface="Microsoft JhengHei"/>
              </a:rPr>
              <a:t>類</a:t>
            </a:r>
            <a:r>
              <a:rPr lang="zh-TW" altLang="zh-TW" sz="2800" dirty="0">
                <a:latin typeface="Microsoft JhengHei"/>
                <a:ea typeface="Microsoft JhengHei"/>
              </a:rPr>
              <a:t>（萵苣、</a:t>
            </a:r>
            <a:r>
              <a:rPr lang="zh-TW" altLang="en-US" sz="2800" dirty="0">
                <a:latin typeface="Microsoft JhengHei"/>
                <a:ea typeface="Microsoft JhengHei"/>
              </a:rPr>
              <a:t>羽衣甘藍</a:t>
            </a:r>
            <a:r>
              <a:rPr lang="zh-TW" altLang="zh-TW" sz="2800" dirty="0">
                <a:latin typeface="Microsoft JhengHei"/>
                <a:ea typeface="Microsoft JhengHei"/>
              </a:rPr>
              <a:t>）：</a:t>
            </a:r>
          </a:p>
          <a:p>
            <a:pPr>
              <a:buSzPct val="40000"/>
              <a:buFont typeface="Wingdings" panose="05000000000000000000" pitchFamily="2" charset="2"/>
              <a:buChar char="l"/>
            </a:pPr>
            <a:r>
              <a:rPr lang="zh-TW" altLang="zh-TW" sz="2800" dirty="0">
                <a:latin typeface="Microsoft JhengHei"/>
                <a:ea typeface="Microsoft JhengHei"/>
              </a:rPr>
              <a:t>上網蒐集 50 張</a:t>
            </a:r>
            <a:endParaRPr lang="en-US" altLang="zh-TW" sz="2800" dirty="0">
              <a:latin typeface="Microsoft JhengHei"/>
              <a:ea typeface="Microsoft JhengHei"/>
            </a:endParaRPr>
          </a:p>
          <a:p>
            <a:pPr>
              <a:buSzPct val="40000"/>
              <a:buFont typeface="Wingdings" panose="05000000000000000000" pitchFamily="2" charset="2"/>
              <a:buChar char="l"/>
            </a:pPr>
            <a:r>
              <a:rPr lang="zh-TW" altLang="zh-TW" sz="2800" dirty="0">
                <a:latin typeface="Microsoft JhengHei"/>
                <a:ea typeface="Microsoft JhengHei"/>
              </a:rPr>
              <a:t>實體擺拍 </a:t>
            </a:r>
            <a:r>
              <a:rPr lang="en-US" altLang="zh-TW" sz="2800" dirty="0">
                <a:latin typeface="Microsoft JhengHei"/>
                <a:ea typeface="Microsoft JhengHei"/>
              </a:rPr>
              <a:t>50</a:t>
            </a:r>
            <a:r>
              <a:rPr lang="zh-TW" altLang="zh-TW" sz="2800" dirty="0">
                <a:latin typeface="Microsoft JhengHei"/>
                <a:ea typeface="Microsoft JhengHei"/>
              </a:rPr>
              <a:t> 張</a:t>
            </a:r>
            <a:endParaRPr lang="en-US" altLang="zh-TW" sz="2800" dirty="0">
              <a:latin typeface="Microsoft JhengHei"/>
              <a:ea typeface="Microsoft JhengHei"/>
            </a:endParaRPr>
          </a:p>
          <a:p>
            <a:pPr>
              <a:buSzPct val="40000"/>
              <a:buFont typeface="Wingdings" panose="05000000000000000000" pitchFamily="2" charset="2"/>
              <a:buChar char="l"/>
            </a:pPr>
            <a:r>
              <a:rPr lang="zh-TW" altLang="zh-TW" sz="2800" dirty="0">
                <a:latin typeface="Microsoft JhengHei"/>
                <a:ea typeface="Microsoft JhengHei"/>
              </a:rPr>
              <a:t>AI 生圖 50 </a:t>
            </a:r>
            <a:r>
              <a:rPr lang="zh-TW" altLang="en-US" sz="2800" dirty="0">
                <a:latin typeface="Microsoft JhengHei"/>
                <a:ea typeface="Microsoft JhengHei"/>
              </a:rPr>
              <a:t>張</a:t>
            </a:r>
            <a:endParaRPr lang="zh-TW" altLang="zh-TW" sz="2800" dirty="0">
              <a:latin typeface="Microsoft JhengHei"/>
              <a:ea typeface="Microsoft JhengHei"/>
            </a:endParaRPr>
          </a:p>
          <a:p>
            <a:pPr>
              <a:buSzPct val="40000"/>
              <a:buFont typeface="Wingdings" panose="05000000000000000000" pitchFamily="2" charset="2"/>
              <a:buChar char="l"/>
            </a:pPr>
            <a:endParaRPr lang="zh-TW" altLang="zh-TW" sz="2800" dirty="0">
              <a:latin typeface="Microsoft JhengHei"/>
              <a:ea typeface="Microsoft JhengHei"/>
            </a:endParaRPr>
          </a:p>
          <a:p>
            <a:pPr marL="0" indent="0">
              <a:buNone/>
            </a:pPr>
            <a:endParaRPr lang="zh-TW" altLang="en-US" sz="2400" dirty="0">
              <a:latin typeface="Microsoft JhengHei"/>
              <a:ea typeface="Microsoft JhengHe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DFB407-C27F-7E52-5768-1B46B7EA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1A4B5-717B-4F72-BEE6-A28F969F8A75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 descr="一張含有 蔬菜, 萵苣, 綠葉蔬菜, 生產 的圖片&#10;&#10;自動產生的描述">
            <a:extLst>
              <a:ext uri="{FF2B5EF4-FFF2-40B4-BE49-F238E27FC236}">
                <a16:creationId xmlns:a16="http://schemas.microsoft.com/office/drawing/2014/main" id="{02F853B8-7CAA-E51E-8D28-97B13769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767" y="1627188"/>
            <a:ext cx="4370958" cy="4566786"/>
          </a:xfrm>
          <a:prstGeom prst="rect">
            <a:avLst/>
          </a:prstGeom>
        </p:spPr>
      </p:pic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1B3CB7-FE28-4F01-6CD4-C0998BEA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359367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TM02900688[[fn=多面向]]</Template>
  <TotalTime>2122</TotalTime>
  <Words>562</Words>
  <Application>Microsoft Office PowerPoint</Application>
  <PresentationFormat>寬螢幕</PresentationFormat>
  <Paragraphs>116</Paragraphs>
  <Slides>28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8" baseType="lpstr">
      <vt:lpstr>Noto Sans Symbols</vt:lpstr>
      <vt:lpstr>微軟正黑體</vt:lpstr>
      <vt:lpstr>微軟正黑體</vt:lpstr>
      <vt:lpstr>Arial</vt:lpstr>
      <vt:lpstr>Calibri</vt:lpstr>
      <vt:lpstr>Times New Roman</vt:lpstr>
      <vt:lpstr>Trebuchet MS</vt:lpstr>
      <vt:lpstr>Wingdings</vt:lpstr>
      <vt:lpstr>Wingdings 3</vt:lpstr>
      <vt:lpstr>多面向</vt:lpstr>
      <vt:lpstr>機械手臂製作生菜沙拉</vt:lpstr>
      <vt:lpstr>目錄</vt:lpstr>
      <vt:lpstr>問題</vt:lpstr>
      <vt:lpstr>問題</vt:lpstr>
      <vt:lpstr>問題</vt:lpstr>
      <vt:lpstr>動機</vt:lpstr>
      <vt:lpstr>實驗環境</vt:lpstr>
      <vt:lpstr>實驗資料集</vt:lpstr>
      <vt:lpstr>實驗資料集</vt:lpstr>
      <vt:lpstr>生菜（葉菜類）-上網蒐集</vt:lpstr>
      <vt:lpstr>生菜（葉菜類）-實體擺拍</vt:lpstr>
      <vt:lpstr>生菜（葉菜類）-AI生圖</vt:lpstr>
      <vt:lpstr>番茄資料集</vt:lpstr>
      <vt:lpstr>番茄-上網蒐集</vt:lpstr>
      <vt:lpstr>番茄-實體擺拍</vt:lpstr>
      <vt:lpstr>番茄-AI生圖</vt:lpstr>
      <vt:lpstr>沙拉匙資料集</vt:lpstr>
      <vt:lpstr>沙拉匙-上網蒐集</vt:lpstr>
      <vt:lpstr>沙拉匙-實體擺拍</vt:lpstr>
      <vt:lpstr>沙拉匙-AI生圖</vt:lpstr>
      <vt:lpstr>生菜辨識結果</vt:lpstr>
      <vt:lpstr>番茄辨識結果</vt:lpstr>
      <vt:lpstr>沙拉匙辨識結果</vt:lpstr>
      <vt:lpstr>沙拉匙資料集實驗結果</vt:lpstr>
      <vt:lpstr>上方視角</vt:lpstr>
      <vt:lpstr>上方視角</vt:lpstr>
      <vt:lpstr>側面視角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工業4.0到廚藝4.0 以拌沙拉為例</dc:title>
  <dc:creator>廷哲 陳</dc:creator>
  <cp:lastModifiedBy>廷哲 陳</cp:lastModifiedBy>
  <cp:revision>17</cp:revision>
  <dcterms:created xsi:type="dcterms:W3CDTF">2024-05-10T08:02:09Z</dcterms:created>
  <dcterms:modified xsi:type="dcterms:W3CDTF">2024-11-21T17:21:31Z</dcterms:modified>
</cp:coreProperties>
</file>